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60" r:id="rId6"/>
    <p:sldId id="261" r:id="rId7"/>
    <p:sldId id="268" r:id="rId8"/>
    <p:sldId id="262" r:id="rId9"/>
    <p:sldId id="263" r:id="rId10"/>
    <p:sldId id="269" r:id="rId11"/>
    <p:sldId id="275" r:id="rId12"/>
    <p:sldId id="274" r:id="rId13"/>
    <p:sldId id="273" r:id="rId14"/>
    <p:sldId id="270" r:id="rId15"/>
    <p:sldId id="266" r:id="rId16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7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297" autoAdjust="0"/>
  </p:normalViewPr>
  <p:slideViewPr>
    <p:cSldViewPr snapToGrid="0">
      <p:cViewPr varScale="1">
        <p:scale>
          <a:sx n="110" d="100"/>
          <a:sy n="110" d="100"/>
        </p:scale>
        <p:origin x="43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32FD-0ECC-44F1-A41C-9B31062EAA8A}" type="datetimeFigureOut">
              <a:rPr lang="nl-BE" smtClean="0"/>
              <a:pPr/>
              <a:t>15/12/2019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B85-7BBC-4C6F-89D2-7434070B2F93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234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32FD-0ECC-44F1-A41C-9B31062EAA8A}" type="datetimeFigureOut">
              <a:rPr lang="nl-BE" smtClean="0"/>
              <a:pPr/>
              <a:t>15/12/2019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B85-7BBC-4C6F-89D2-7434070B2F93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4859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32FD-0ECC-44F1-A41C-9B31062EAA8A}" type="datetimeFigureOut">
              <a:rPr lang="nl-BE" smtClean="0"/>
              <a:pPr/>
              <a:t>15/12/2019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B85-7BBC-4C6F-89D2-7434070B2F93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9315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32FD-0ECC-44F1-A41C-9B31062EAA8A}" type="datetimeFigureOut">
              <a:rPr lang="nl-BE" smtClean="0"/>
              <a:pPr/>
              <a:t>15/12/2019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B85-7BBC-4C6F-89D2-7434070B2F93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0516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32FD-0ECC-44F1-A41C-9B31062EAA8A}" type="datetimeFigureOut">
              <a:rPr lang="nl-BE" smtClean="0"/>
              <a:pPr/>
              <a:t>15/12/2019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B85-7BBC-4C6F-89D2-7434070B2F93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1463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32FD-0ECC-44F1-A41C-9B31062EAA8A}" type="datetimeFigureOut">
              <a:rPr lang="nl-BE" smtClean="0"/>
              <a:pPr/>
              <a:t>15/12/2019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B85-7BBC-4C6F-89D2-7434070B2F93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537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32FD-0ECC-44F1-A41C-9B31062EAA8A}" type="datetimeFigureOut">
              <a:rPr lang="nl-BE" smtClean="0"/>
              <a:pPr/>
              <a:t>15/12/2019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B85-7BBC-4C6F-89D2-7434070B2F93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0627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32FD-0ECC-44F1-A41C-9B31062EAA8A}" type="datetimeFigureOut">
              <a:rPr lang="nl-BE" smtClean="0"/>
              <a:pPr/>
              <a:t>15/12/2019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B85-7BBC-4C6F-89D2-7434070B2F93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623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32FD-0ECC-44F1-A41C-9B31062EAA8A}" type="datetimeFigureOut">
              <a:rPr lang="nl-BE" smtClean="0"/>
              <a:pPr/>
              <a:t>15/12/2019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B85-7BBC-4C6F-89D2-7434070B2F93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9373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32FD-0ECC-44F1-A41C-9B31062EAA8A}" type="datetimeFigureOut">
              <a:rPr lang="nl-BE" smtClean="0"/>
              <a:pPr/>
              <a:t>15/12/2019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B85-7BBC-4C6F-89D2-7434070B2F93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9296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32FD-0ECC-44F1-A41C-9B31062EAA8A}" type="datetimeFigureOut">
              <a:rPr lang="nl-BE" smtClean="0"/>
              <a:pPr/>
              <a:t>15/12/2019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B85-7BBC-4C6F-89D2-7434070B2F93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6659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B32FD-0ECC-44F1-A41C-9B31062EAA8A}" type="datetimeFigureOut">
              <a:rPr lang="nl-BE" smtClean="0"/>
              <a:pPr/>
              <a:t>15/12/2019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BBB85-7BBC-4C6F-89D2-7434070B2F93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369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hoolatwork.b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9j9SX8USsE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emf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5" y="47065"/>
            <a:ext cx="12414142" cy="6858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536" y="2088784"/>
            <a:ext cx="8186928" cy="960120"/>
          </a:xfrm>
          <a:prstGeom prst="rect">
            <a:avLst/>
          </a:prstGeom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276573"/>
            <a:ext cx="9144000" cy="1655762"/>
          </a:xfrm>
        </p:spPr>
        <p:txBody>
          <a:bodyPr>
            <a:normAutofit/>
          </a:bodyPr>
          <a:lstStyle/>
          <a:p>
            <a:r>
              <a:rPr lang="nl-BE" dirty="0"/>
              <a:t>Wij spelen verder in Europa en Vlaanderen, jullie toch ook?</a:t>
            </a:r>
          </a:p>
          <a:p>
            <a:r>
              <a:rPr lang="nl-BE" sz="1600" dirty="0"/>
              <a:t>De verbreding en verrijking van een bestaand spel</a:t>
            </a: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454" y="5875357"/>
            <a:ext cx="2456482" cy="87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551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3" y="-286719"/>
            <a:ext cx="12538129" cy="714471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0850" y="313249"/>
            <a:ext cx="6953249" cy="677352"/>
          </a:xfrm>
        </p:spPr>
        <p:txBody>
          <a:bodyPr>
            <a:normAutofit/>
          </a:bodyPr>
          <a:lstStyle/>
          <a:p>
            <a:r>
              <a:rPr lang="nl-BE" sz="3600" b="1" dirty="0">
                <a:solidFill>
                  <a:srgbClr val="CD1719"/>
                </a:solidFill>
              </a:rPr>
              <a:t>Nut</a:t>
            </a:r>
            <a:endParaRPr lang="nl-BE" sz="3600" dirty="0">
              <a:solidFill>
                <a:srgbClr val="CD171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78306" y="1147481"/>
            <a:ext cx="8404025" cy="4500284"/>
          </a:xfrm>
        </p:spPr>
        <p:txBody>
          <a:bodyPr>
            <a:noAutofit/>
          </a:bodyPr>
          <a:lstStyle/>
          <a:p>
            <a:r>
              <a:rPr lang="nl-BE" sz="2200" dirty="0"/>
              <a:t>Deze modules hebben een verbreding en verrijking van het spel voor ogen waarbij ze inspelen op extra noden op de huidige arbeidsmarkt.</a:t>
            </a:r>
          </a:p>
          <a:p>
            <a:r>
              <a:rPr lang="nl-BE" sz="2200" dirty="0"/>
              <a:t>Elke module beslaat een ander, actueel thema waardoor jongeren worden voorbereid op vragen en uitdagingen waar ze op arbeidsmarkt mee geconfronteerd zullen worden</a:t>
            </a:r>
          </a:p>
          <a:p>
            <a:r>
              <a:rPr lang="nl-BE" sz="2200" dirty="0"/>
              <a:t>Dienstverleners (scholen, organisaties) die het product gebruiken, zullen doelgroep beter bereiken</a:t>
            </a:r>
          </a:p>
          <a:p>
            <a:pPr lvl="1"/>
            <a:r>
              <a:rPr lang="nl-BE" sz="1800" dirty="0"/>
              <a:t>De spel- en interactieve elementen zijn aantrekkelijk en zorgen voor grotere betrokkenheid en een efficiëntere manier om deze thema’s over te brengen.</a:t>
            </a:r>
          </a:p>
          <a:p>
            <a:pPr marL="457200" lvl="1" indent="0">
              <a:buNone/>
            </a:pPr>
            <a:endParaRPr lang="nl-BE" sz="2200" dirty="0"/>
          </a:p>
          <a:p>
            <a:pPr lvl="1"/>
            <a:endParaRPr lang="nl-BE" sz="1800" dirty="0"/>
          </a:p>
          <a:p>
            <a:pPr lvl="1"/>
            <a:endParaRPr lang="nl-BE" sz="1800" dirty="0"/>
          </a:p>
          <a:p>
            <a:pPr marL="0" indent="0">
              <a:buNone/>
            </a:pPr>
            <a:endParaRPr lang="nl-BE" sz="16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454" y="5875357"/>
            <a:ext cx="2456482" cy="87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97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3" y="-286719"/>
            <a:ext cx="12538129" cy="714471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0850" y="313249"/>
            <a:ext cx="6953249" cy="677352"/>
          </a:xfrm>
        </p:spPr>
        <p:txBody>
          <a:bodyPr>
            <a:normAutofit/>
          </a:bodyPr>
          <a:lstStyle/>
          <a:p>
            <a:r>
              <a:rPr lang="nl-BE" sz="3600" b="1" dirty="0">
                <a:solidFill>
                  <a:srgbClr val="CD1719"/>
                </a:solidFill>
              </a:rPr>
              <a:t>Bruikbaarheid</a:t>
            </a:r>
            <a:endParaRPr lang="nl-BE" sz="3600" dirty="0">
              <a:solidFill>
                <a:srgbClr val="CD171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78306" y="1147481"/>
            <a:ext cx="8404025" cy="4500284"/>
          </a:xfrm>
        </p:spPr>
        <p:txBody>
          <a:bodyPr>
            <a:noAutofit/>
          </a:bodyPr>
          <a:lstStyle/>
          <a:p>
            <a:pPr lvl="1"/>
            <a:r>
              <a:rPr lang="nl-BE" sz="2200" dirty="0"/>
              <a:t>Geen technische ondersteuning nodig</a:t>
            </a:r>
          </a:p>
          <a:p>
            <a:pPr lvl="1"/>
            <a:r>
              <a:rPr lang="nl-BE" sz="2200" dirty="0"/>
              <a:t>materiaal kan toegevoegd worden aan bestaande speldoos</a:t>
            </a:r>
          </a:p>
          <a:p>
            <a:pPr lvl="1"/>
            <a:r>
              <a:rPr lang="nl-BE" sz="2200" dirty="0"/>
              <a:t>Internet niet noodzakelijk</a:t>
            </a:r>
          </a:p>
          <a:p>
            <a:pPr lvl="1"/>
            <a:r>
              <a:rPr lang="nl-BE" sz="2200" dirty="0"/>
              <a:t>Korte voorbereidingstijd (30-60 min)</a:t>
            </a:r>
          </a:p>
          <a:p>
            <a:pPr lvl="1"/>
            <a:r>
              <a:rPr lang="nl-BE" sz="2200" dirty="0"/>
              <a:t>Eenvoudig inzetbaar bij zowel kleine als grotere groepen</a:t>
            </a:r>
          </a:p>
          <a:p>
            <a:pPr lvl="1"/>
            <a:r>
              <a:rPr lang="nl-BE" sz="2200" dirty="0"/>
              <a:t>Duidelijke en eenvoudige uitleg via spelfiches en handleiding</a:t>
            </a:r>
          </a:p>
          <a:p>
            <a:pPr lvl="1"/>
            <a:r>
              <a:rPr lang="nl-BE" sz="2200" dirty="0"/>
              <a:t>Een website zorgt voor extra achtergrondinformatie indien gewenst</a:t>
            </a:r>
          </a:p>
          <a:p>
            <a:pPr lvl="1"/>
            <a:r>
              <a:rPr lang="nl-BE" sz="2200" dirty="0"/>
              <a:t>Nieuwsbrieven zorgen voor informatie rond updates</a:t>
            </a:r>
          </a:p>
          <a:p>
            <a:pPr lvl="1"/>
            <a:r>
              <a:rPr lang="nl-BE" sz="2200" dirty="0"/>
              <a:t>Gratis aanbod</a:t>
            </a:r>
          </a:p>
          <a:p>
            <a:pPr marL="457200" lvl="1" indent="0">
              <a:buNone/>
            </a:pPr>
            <a:endParaRPr lang="nl-BE" sz="2000" dirty="0"/>
          </a:p>
          <a:p>
            <a:pPr lvl="1"/>
            <a:endParaRPr lang="nl-BE" sz="2000" dirty="0"/>
          </a:p>
          <a:p>
            <a:pPr lvl="1"/>
            <a:endParaRPr lang="nl-BE" sz="1200" dirty="0"/>
          </a:p>
          <a:p>
            <a:pPr lvl="1"/>
            <a:endParaRPr lang="nl-BE" sz="1200" dirty="0"/>
          </a:p>
          <a:p>
            <a:pPr lvl="1"/>
            <a:endParaRPr lang="nl-BE" sz="1200" dirty="0"/>
          </a:p>
          <a:p>
            <a:pPr lvl="1"/>
            <a:endParaRPr lang="nl-BE" sz="1200" dirty="0"/>
          </a:p>
          <a:p>
            <a:pPr lvl="1"/>
            <a:endParaRPr lang="nl-BE" sz="1200" dirty="0"/>
          </a:p>
          <a:p>
            <a:pPr lvl="1"/>
            <a:endParaRPr lang="nl-BE" sz="1200" dirty="0"/>
          </a:p>
          <a:p>
            <a:pPr lvl="1"/>
            <a:endParaRPr lang="nl-BE" sz="1200" dirty="0"/>
          </a:p>
          <a:p>
            <a:pPr lvl="2"/>
            <a:endParaRPr lang="nl-BE" sz="16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454" y="5875357"/>
            <a:ext cx="2456482" cy="87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7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3" y="-286719"/>
            <a:ext cx="12538129" cy="714471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0850" y="313249"/>
            <a:ext cx="6953249" cy="677352"/>
          </a:xfrm>
        </p:spPr>
        <p:txBody>
          <a:bodyPr>
            <a:normAutofit/>
          </a:bodyPr>
          <a:lstStyle/>
          <a:p>
            <a:r>
              <a:rPr lang="nl-BE" sz="3600" b="1" dirty="0">
                <a:solidFill>
                  <a:srgbClr val="CD1719"/>
                </a:solidFill>
              </a:rPr>
              <a:t>Toegankelijkheid</a:t>
            </a:r>
            <a:endParaRPr lang="nl-BE" sz="3600" dirty="0">
              <a:solidFill>
                <a:srgbClr val="CD171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78306" y="1147481"/>
            <a:ext cx="8404025" cy="4500284"/>
          </a:xfrm>
        </p:spPr>
        <p:txBody>
          <a:bodyPr>
            <a:noAutofit/>
          </a:bodyPr>
          <a:lstStyle/>
          <a:p>
            <a:r>
              <a:rPr lang="nl-BE" sz="2200" dirty="0"/>
              <a:t>De modules kunnen zonder technische (of andere) aanpassingen geïntegreerd worden </a:t>
            </a:r>
          </a:p>
          <a:p>
            <a:r>
              <a:rPr lang="nl-BE" sz="2200" dirty="0"/>
              <a:t>Het taalgebruik is eenvoudig in alle modules. De module grensarbeid is gericht op ASO en hoger onderwijs. Het taalgebruik in de handleiding is hierop afgestemd.</a:t>
            </a:r>
          </a:p>
          <a:p>
            <a:r>
              <a:rPr lang="nl-BE" sz="2200" dirty="0"/>
              <a:t>Dankzij de spelfiche zijn doel en regels snel duidelijk. De opbouw is logisch.</a:t>
            </a:r>
          </a:p>
          <a:p>
            <a:r>
              <a:rPr lang="nl-BE" sz="2200" dirty="0"/>
              <a:t>De handleiding en spelfiches zorgen voor de belangrijkste informatie. Voor de dienstverleners zijn er, indien gewenst, train the trainer-opleidingen voorzien zodat zij het spel en modules zelfstandig kunnen begeleiden.</a:t>
            </a:r>
          </a:p>
          <a:p>
            <a:pPr marL="0" indent="0">
              <a:buNone/>
            </a:pPr>
            <a:endParaRPr lang="nl-BE" sz="16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454" y="5875357"/>
            <a:ext cx="2456482" cy="87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543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3" y="-286719"/>
            <a:ext cx="12538129" cy="714471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0850" y="313249"/>
            <a:ext cx="6953249" cy="677352"/>
          </a:xfrm>
        </p:spPr>
        <p:txBody>
          <a:bodyPr>
            <a:normAutofit/>
          </a:bodyPr>
          <a:lstStyle/>
          <a:p>
            <a:r>
              <a:rPr lang="nl-BE" sz="3600" b="1" dirty="0">
                <a:solidFill>
                  <a:srgbClr val="CD1719"/>
                </a:solidFill>
              </a:rPr>
              <a:t>Overdraagbaarheid</a:t>
            </a:r>
            <a:endParaRPr lang="nl-BE" sz="3600" dirty="0">
              <a:solidFill>
                <a:srgbClr val="CD171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78306" y="1147481"/>
            <a:ext cx="8404025" cy="4500284"/>
          </a:xfrm>
        </p:spPr>
        <p:txBody>
          <a:bodyPr>
            <a:noAutofit/>
          </a:bodyPr>
          <a:lstStyle/>
          <a:p>
            <a:r>
              <a:rPr lang="nl-BE" sz="2200" dirty="0"/>
              <a:t>Na een train the trainer-opleiding is elke leerkracht of begeleider in staat om het spel en de modules zelfstandig te spelen.</a:t>
            </a:r>
          </a:p>
          <a:p>
            <a:r>
              <a:rPr lang="nl-BE" sz="2200" dirty="0"/>
              <a:t>Het Netwerk-spel wordt nu in een 40-tal scholen gespeeld. Het spel en de nieuwe modules kunnen zonder aanpassingen ook in andere contexten gespeeld.</a:t>
            </a:r>
          </a:p>
          <a:p>
            <a:r>
              <a:rPr lang="nl-BE" sz="2200" dirty="0"/>
              <a:t>Het product kan ook voor andere doelgroepen nuttig zijn. </a:t>
            </a:r>
          </a:p>
          <a:p>
            <a:pPr lvl="1"/>
            <a:r>
              <a:rPr lang="nl-BE" sz="1800" dirty="0"/>
              <a:t>Nieuwe werkzoekenden (rechten/plichten, voorbereiding arbeidsmarkt, </a:t>
            </a:r>
            <a:r>
              <a:rPr lang="nl-BE" sz="1800" dirty="0" err="1"/>
              <a:t>enz</a:t>
            </a:r>
            <a:r>
              <a:rPr lang="nl-BE" sz="1800" dirty="0"/>
              <a:t>)</a:t>
            </a:r>
          </a:p>
          <a:p>
            <a:pPr lvl="1"/>
            <a:r>
              <a:rPr lang="nl-BE" sz="1800" dirty="0"/>
              <a:t>Inburgeringstrajecten/nieuwkomers</a:t>
            </a:r>
          </a:p>
          <a:p>
            <a:pPr lvl="1"/>
            <a:r>
              <a:rPr lang="nl-BE" sz="1800" dirty="0"/>
              <a:t>OKAN</a:t>
            </a:r>
          </a:p>
          <a:p>
            <a:pPr lvl="1"/>
            <a:r>
              <a:rPr lang="nl-BE" sz="1800" dirty="0" err="1"/>
              <a:t>Vrouwenemanicipatie</a:t>
            </a:r>
            <a:endParaRPr lang="nl-BE" sz="1800" dirty="0"/>
          </a:p>
          <a:p>
            <a:pPr marL="457200" lvl="1" indent="0">
              <a:buNone/>
            </a:pPr>
            <a:r>
              <a:rPr lang="nl-BE" sz="1800" dirty="0">
                <a:sym typeface="Wingdings" panose="05000000000000000000" pitchFamily="2" charset="2"/>
              </a:rPr>
              <a:t> De nieuwe personages uit de modules zijn </a:t>
            </a:r>
            <a:r>
              <a:rPr lang="nl-BE" sz="1800" dirty="0" err="1">
                <a:sym typeface="Wingdings" panose="05000000000000000000" pitchFamily="2" charset="2"/>
              </a:rPr>
              <a:t>diverser</a:t>
            </a:r>
            <a:r>
              <a:rPr lang="nl-BE" sz="1800" dirty="0">
                <a:sym typeface="Wingdings" panose="05000000000000000000" pitchFamily="2" charset="2"/>
              </a:rPr>
              <a:t> in leeftijd waardoor ze ook voor andere doelgroepen aantrekkelijk zijn.</a:t>
            </a:r>
            <a:endParaRPr lang="nl-BE" sz="1800" dirty="0"/>
          </a:p>
          <a:p>
            <a:endParaRPr lang="nl-BE" sz="16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454" y="5875357"/>
            <a:ext cx="2456482" cy="87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633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3" y="-286719"/>
            <a:ext cx="12538129" cy="714471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0850" y="313249"/>
            <a:ext cx="6953249" cy="677352"/>
          </a:xfrm>
        </p:spPr>
        <p:txBody>
          <a:bodyPr>
            <a:normAutofit/>
          </a:bodyPr>
          <a:lstStyle/>
          <a:p>
            <a:r>
              <a:rPr lang="nl-BE" sz="3600" b="1" dirty="0">
                <a:solidFill>
                  <a:srgbClr val="CD1719"/>
                </a:solidFill>
              </a:rPr>
              <a:t>Empowerment &amp; diversiteit</a:t>
            </a:r>
            <a:endParaRPr lang="nl-BE" sz="3600" dirty="0">
              <a:solidFill>
                <a:srgbClr val="CD171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78306" y="1147481"/>
            <a:ext cx="8404025" cy="4500284"/>
          </a:xfrm>
        </p:spPr>
        <p:txBody>
          <a:bodyPr>
            <a:noAutofit/>
          </a:bodyPr>
          <a:lstStyle/>
          <a:p>
            <a:r>
              <a:rPr lang="nl-BE" sz="2000" dirty="0"/>
              <a:t>Alle modules laten deelnemers toe om na te denken over hun loopbaan, hun competenties en mogelijkheden en op die manier (eventuele) vooroordelen weg te werken </a:t>
            </a:r>
            <a:r>
              <a:rPr lang="nl-BE" sz="2000" dirty="0">
                <a:sym typeface="Wingdings" panose="05000000000000000000" pitchFamily="2" charset="2"/>
              </a:rPr>
              <a:t> versterking transitie naar en positie op arbeidsmarkt </a:t>
            </a:r>
          </a:p>
          <a:p>
            <a:r>
              <a:rPr lang="nl-BE" sz="2000" dirty="0"/>
              <a:t>Alle modules zijn zo opgesteld dat ze iedereen gelijkwaardig behandelen. De personages zijn een spiegel van de huidige samenleving. </a:t>
            </a:r>
          </a:p>
          <a:p>
            <a:r>
              <a:rPr lang="nl-BE" sz="2000" dirty="0"/>
              <a:t>De modules werden allemaal getest in groepen met diverse achtergrond.</a:t>
            </a:r>
          </a:p>
          <a:p>
            <a:r>
              <a:rPr lang="nl-BE" sz="2000" dirty="0"/>
              <a:t>Uiteraard is een degelijke voorbereiding van de begeleider essentieel om deze thema’s ook in de groep te bewaken.</a:t>
            </a:r>
          </a:p>
          <a:p>
            <a:pPr marL="457200" lvl="1" indent="0">
              <a:buNone/>
            </a:pPr>
            <a:r>
              <a:rPr lang="nl-BE" sz="1800" dirty="0">
                <a:sym typeface="Wingdings" panose="05000000000000000000" pitchFamily="2" charset="2"/>
              </a:rPr>
              <a:t>	 gespecialiseerde trainers die begeleiding (train the trainer) aanbieden met 	bewuste aandacht voor gender en diversiteit</a:t>
            </a:r>
          </a:p>
          <a:p>
            <a:pPr lvl="3"/>
            <a:r>
              <a:rPr lang="nl-BE" sz="1400" dirty="0">
                <a:sym typeface="Wingdings" panose="05000000000000000000" pitchFamily="2" charset="2"/>
              </a:rPr>
              <a:t>Type A - begeleider gaat zelf aan de slag na uitleg door trainer</a:t>
            </a:r>
          </a:p>
          <a:p>
            <a:pPr lvl="3"/>
            <a:r>
              <a:rPr lang="nl-BE" sz="1400" dirty="0">
                <a:sym typeface="Wingdings" panose="05000000000000000000" pitchFamily="2" charset="2"/>
              </a:rPr>
              <a:t>Type B - begeleider en trainer spelen spel/modules eenmalig samen waarna begeleider zelf aan de slag gaat</a:t>
            </a:r>
          </a:p>
          <a:p>
            <a:pPr lvl="3"/>
            <a:r>
              <a:rPr lang="nl-BE" sz="1400" dirty="0">
                <a:sym typeface="Wingdings" panose="05000000000000000000" pitchFamily="2" charset="2"/>
              </a:rPr>
              <a:t>Type C – trainers spelen het spel/modules gedurende een langere periode waarna de begeleider zelf aan de slag gaat</a:t>
            </a:r>
            <a:r>
              <a:rPr lang="nl-BE" sz="1000" dirty="0">
                <a:sym typeface="Wingdings" panose="05000000000000000000" pitchFamily="2" charset="2"/>
              </a:rPr>
              <a:t>	</a:t>
            </a:r>
            <a:endParaRPr lang="nl-BE" sz="10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454" y="5875357"/>
            <a:ext cx="2456482" cy="87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223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740" y="-286720"/>
            <a:ext cx="12538129" cy="714471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55584" y="226553"/>
            <a:ext cx="10515600" cy="1325563"/>
          </a:xfrm>
        </p:spPr>
        <p:txBody>
          <a:bodyPr>
            <a:normAutofit/>
          </a:bodyPr>
          <a:lstStyle/>
          <a:p>
            <a:r>
              <a:rPr lang="nl-BE" sz="3600" b="1" dirty="0">
                <a:solidFill>
                  <a:srgbClr val="CD1719"/>
                </a:solidFill>
              </a:rPr>
              <a:t>Meer informatie?</a:t>
            </a:r>
            <a:endParaRPr lang="nl-BE" sz="3600" b="1" dirty="0">
              <a:solidFill>
                <a:srgbClr val="FF0000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454" y="5875357"/>
            <a:ext cx="2456482" cy="877566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60494" y="1856621"/>
            <a:ext cx="10154200" cy="4351338"/>
          </a:xfrm>
        </p:spPr>
        <p:txBody>
          <a:bodyPr/>
          <a:lstStyle/>
          <a:p>
            <a:r>
              <a:rPr lang="nl-BE" dirty="0">
                <a:hlinkClick r:id="rId4"/>
              </a:rPr>
              <a:t>www.schoolatwork.be</a:t>
            </a:r>
            <a:r>
              <a:rPr lang="nl-BE" dirty="0"/>
              <a:t> (Netwerk-spel)</a:t>
            </a:r>
          </a:p>
          <a:p>
            <a:pPr lvl="1"/>
            <a:r>
              <a:rPr lang="nl-BE" dirty="0"/>
              <a:t>www.klaarvoordestart.be!</a:t>
            </a:r>
          </a:p>
          <a:p>
            <a:r>
              <a:rPr lang="nl-BE" dirty="0"/>
              <a:t>Internationale partners: FNV en GOEUROPE!</a:t>
            </a:r>
          </a:p>
          <a:p>
            <a:r>
              <a:rPr lang="nl-BE" dirty="0"/>
              <a:t>Contactgegevens</a:t>
            </a:r>
          </a:p>
          <a:p>
            <a:pPr marL="0" indent="0">
              <a:buNone/>
            </a:pPr>
            <a:r>
              <a:rPr lang="nl-BE" dirty="0"/>
              <a:t>   Tom </a:t>
            </a:r>
            <a:r>
              <a:rPr lang="nl-BE" dirty="0" err="1"/>
              <a:t>Bodyn</a:t>
            </a:r>
            <a:r>
              <a:rPr lang="nl-BE" dirty="0"/>
              <a:t> / T 055/339015 / </a:t>
            </a:r>
            <a:r>
              <a:rPr lang="nl-BE" dirty="0" err="1"/>
              <a:t>tombodyn@</a:t>
            </a:r>
            <a:r>
              <a:rPr lang="nl-BE" err="1"/>
              <a:t>abvv</a:t>
            </a:r>
            <a:r>
              <a:rPr lang="nl-BE"/>
              <a:t>.be</a:t>
            </a:r>
            <a:endParaRPr lang="nl-BE" dirty="0"/>
          </a:p>
          <a:p>
            <a:pPr marL="0" indent="0">
              <a:buNone/>
            </a:pPr>
            <a:r>
              <a:rPr lang="nl-BE" dirty="0"/>
              <a:t>    </a:t>
            </a:r>
            <a:r>
              <a:rPr lang="nl-BE" dirty="0" err="1"/>
              <a:t>Stationstraat</a:t>
            </a:r>
            <a:r>
              <a:rPr lang="nl-BE" dirty="0"/>
              <a:t> 21</a:t>
            </a:r>
          </a:p>
          <a:p>
            <a:pPr marL="0" indent="0">
              <a:buNone/>
            </a:pPr>
            <a:r>
              <a:rPr lang="nl-BE" dirty="0"/>
              <a:t>    9600 Ronse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071" y="0"/>
            <a:ext cx="12414142" cy="6858000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83224" y="1541929"/>
            <a:ext cx="9708775" cy="4635033"/>
          </a:xfrm>
        </p:spPr>
        <p:txBody>
          <a:bodyPr>
            <a:normAutofit/>
          </a:bodyPr>
          <a:lstStyle/>
          <a:p>
            <a:r>
              <a:rPr lang="nl-BE" sz="2600" b="1" dirty="0"/>
              <a:t>2011 ontwikkeling spel Netwerk </a:t>
            </a:r>
          </a:p>
          <a:p>
            <a:pPr lvl="1"/>
            <a:r>
              <a:rPr lang="nl-BE" sz="2200" dirty="0"/>
              <a:t>ESF project - educatief en interactief arbeidsmarktspel</a:t>
            </a:r>
          </a:p>
          <a:p>
            <a:pPr lvl="1"/>
            <a:r>
              <a:rPr lang="nl-BE" sz="2200" dirty="0"/>
              <a:t>Doel: jongeren de voordelen van een netwerk laten ontdekken en hen wegwijs maken op de arbeidsmarkt. Wie/wat kan hen helpen bij die transitie?</a:t>
            </a:r>
          </a:p>
          <a:p>
            <a:pPr lvl="1"/>
            <a:r>
              <a:rPr lang="nl-BE" sz="2200" dirty="0"/>
              <a:t>in schoolcontext: leerlingen vanaf 15 jaar, schoolverlaters en in derde/vierde graad, vanaf het begin van het schooljaar.</a:t>
            </a:r>
          </a:p>
          <a:p>
            <a:pPr lvl="1"/>
            <a:r>
              <a:rPr lang="nl-BE" sz="2200" dirty="0"/>
              <a:t>als voorbereiding op de zoektocht naar een eerste job of als inspiratiebron voor een studiekeuze</a:t>
            </a:r>
          </a:p>
          <a:p>
            <a:pPr lvl="1"/>
            <a:r>
              <a:rPr lang="nl-BE" sz="2200" dirty="0"/>
              <a:t>in Brussel en Vlaanderen</a:t>
            </a:r>
          </a:p>
          <a:p>
            <a:pPr lvl="1"/>
            <a:r>
              <a:rPr lang="nl-BE" sz="2200" dirty="0"/>
              <a:t>jaarlijks bereik in Oost-Vlaanderen: 60 workshops en 850 leerlingen</a:t>
            </a:r>
          </a:p>
          <a:p>
            <a:endParaRPr lang="nl-BE" dirty="0"/>
          </a:p>
          <a:p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34235" y="365126"/>
            <a:ext cx="10587850" cy="1176804"/>
          </a:xfrm>
        </p:spPr>
        <p:txBody>
          <a:bodyPr>
            <a:normAutofit/>
          </a:bodyPr>
          <a:lstStyle/>
          <a:p>
            <a:r>
              <a:rPr lang="nl-BE" sz="3600" dirty="0"/>
              <a:t>Hoe het begon: </a:t>
            </a:r>
            <a:r>
              <a:rPr lang="nl-BE" sz="3600" b="1" dirty="0">
                <a:solidFill>
                  <a:srgbClr val="CD1719"/>
                </a:solidFill>
              </a:rPr>
              <a:t>School@</a:t>
            </a:r>
            <a:r>
              <a:rPr lang="nl-BE" sz="3600" b="1" dirty="0" err="1">
                <a:solidFill>
                  <a:srgbClr val="CD1719"/>
                </a:solidFill>
              </a:rPr>
              <a:t>work</a:t>
            </a:r>
            <a:r>
              <a:rPr lang="nl-BE" sz="3600" dirty="0">
                <a:solidFill>
                  <a:srgbClr val="CD1719"/>
                </a:solidFill>
              </a:rPr>
              <a:t> 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466" y="5875357"/>
            <a:ext cx="2456482" cy="87756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21892" cy="6858000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54941" y="1308847"/>
            <a:ext cx="9293513" cy="45116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BE" b="1" dirty="0"/>
              <a:t>2017</a:t>
            </a:r>
          </a:p>
          <a:p>
            <a:r>
              <a:rPr lang="nl-BE" sz="2200" dirty="0"/>
              <a:t>verbreding en verrijking van het spel Netwerk</a:t>
            </a:r>
          </a:p>
          <a:p>
            <a:pPr lvl="1">
              <a:buFont typeface="Wingdings" pitchFamily="2" charset="2"/>
              <a:buChar char="ü"/>
            </a:pPr>
            <a:r>
              <a:rPr lang="nl-BE" sz="2200" dirty="0"/>
              <a:t>Verhoging van inzetbaarheid door extra spelmodules toe te voegen </a:t>
            </a:r>
          </a:p>
          <a:p>
            <a:pPr lvl="1">
              <a:buFont typeface="Wingdings" pitchFamily="2" charset="2"/>
              <a:buChar char="ü"/>
            </a:pPr>
            <a:r>
              <a:rPr lang="nl-BE" sz="2200" dirty="0"/>
              <a:t>Verrijken door inbreng van internationale partners  </a:t>
            </a:r>
          </a:p>
          <a:p>
            <a:r>
              <a:rPr lang="nl-BE" sz="2200" dirty="0"/>
              <a:t>NIEUW:</a:t>
            </a:r>
          </a:p>
          <a:p>
            <a:pPr lvl="1">
              <a:buFont typeface="Wingdings" pitchFamily="2" charset="2"/>
              <a:buChar char="ü"/>
            </a:pPr>
            <a:r>
              <a:rPr lang="nl-BE" sz="2200" dirty="0"/>
              <a:t>Een uitbreiding van het spel met 4 thematische modules </a:t>
            </a:r>
          </a:p>
          <a:p>
            <a:pPr lvl="1">
              <a:buFont typeface="Wingdings" pitchFamily="2" charset="2"/>
              <a:buChar char="ü"/>
            </a:pPr>
            <a:r>
              <a:rPr lang="nl-BE" sz="2200" dirty="0"/>
              <a:t>Gericht op laatstejaars uit het middelbaar onderwijs en mensen die nieuw zijn op de arbeidsmarkt.</a:t>
            </a:r>
          </a:p>
          <a:p>
            <a:pPr lvl="1">
              <a:buFont typeface="Wingdings" pitchFamily="2" charset="2"/>
              <a:buChar char="ü"/>
            </a:pPr>
            <a:r>
              <a:rPr lang="nl-BE" sz="2200" dirty="0"/>
              <a:t>Deze modules bereiden jongeren voor op vragen en uitdagingen waar ze als jonge werknemer mee geconfronteerd worden.</a:t>
            </a:r>
          </a:p>
          <a:p>
            <a:pPr lvl="1">
              <a:buFont typeface="Wingdings" pitchFamily="2" charset="2"/>
              <a:buChar char="ü"/>
            </a:pPr>
            <a:r>
              <a:rPr lang="nl-BE" sz="2200" dirty="0"/>
              <a:t>Elke module is een (thematische) tool om jongeren te begeleiden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88024" y="388373"/>
            <a:ext cx="10627050" cy="1080791"/>
          </a:xfrm>
        </p:spPr>
        <p:txBody>
          <a:bodyPr>
            <a:normAutofit/>
          </a:bodyPr>
          <a:lstStyle/>
          <a:p>
            <a:r>
              <a:rPr lang="nl-BE" sz="3600" dirty="0"/>
              <a:t>En nu: </a:t>
            </a:r>
            <a:r>
              <a:rPr lang="nl-BE" sz="3600" b="1" dirty="0">
                <a:solidFill>
                  <a:srgbClr val="CD1719"/>
                </a:solidFill>
              </a:rPr>
              <a:t>School@</a:t>
            </a:r>
            <a:r>
              <a:rPr lang="nl-BE" sz="3600" b="1" dirty="0" err="1">
                <a:solidFill>
                  <a:srgbClr val="CD1719"/>
                </a:solidFill>
              </a:rPr>
              <a:t>work</a:t>
            </a:r>
            <a:r>
              <a:rPr lang="nl-BE" sz="3600" b="1" dirty="0">
                <a:solidFill>
                  <a:srgbClr val="CD1719"/>
                </a:solidFill>
              </a:rPr>
              <a:t> </a:t>
            </a:r>
            <a:r>
              <a:rPr lang="nl-BE" sz="3600" b="1" dirty="0" err="1">
                <a:solidFill>
                  <a:srgbClr val="CD1719"/>
                </a:solidFill>
              </a:rPr>
              <a:t>unlimited</a:t>
            </a:r>
            <a:endParaRPr lang="nl-BE" sz="3600" b="1" dirty="0">
              <a:solidFill>
                <a:srgbClr val="CD1719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454" y="5875357"/>
            <a:ext cx="2456482" cy="87756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53812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2465" y="504613"/>
            <a:ext cx="10515600" cy="1038438"/>
          </a:xfrm>
        </p:spPr>
        <p:txBody>
          <a:bodyPr>
            <a:normAutofit/>
          </a:bodyPr>
          <a:lstStyle/>
          <a:p>
            <a:r>
              <a:rPr lang="nl-BE" sz="3600" b="1" dirty="0" err="1">
                <a:solidFill>
                  <a:srgbClr val="CD1719"/>
                </a:solidFill>
              </a:rPr>
              <a:t>School@Work</a:t>
            </a:r>
            <a:r>
              <a:rPr lang="nl-BE" sz="3600" b="1" dirty="0">
                <a:solidFill>
                  <a:srgbClr val="CD1719"/>
                </a:solidFill>
              </a:rPr>
              <a:t> </a:t>
            </a:r>
            <a:r>
              <a:rPr lang="nl-BE" sz="3600" b="1" dirty="0" err="1">
                <a:solidFill>
                  <a:srgbClr val="CD1719"/>
                </a:solidFill>
              </a:rPr>
              <a:t>unlimited</a:t>
            </a:r>
            <a:r>
              <a:rPr lang="nl-BE" sz="3600" b="1" dirty="0">
                <a:solidFill>
                  <a:srgbClr val="CD1719"/>
                </a:solidFill>
              </a:rPr>
              <a:t>: </a:t>
            </a:r>
            <a:r>
              <a:rPr lang="nl-BE" sz="3600" dirty="0"/>
              <a:t>4 nieuwe spelmodules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21859" y="1739153"/>
            <a:ext cx="9706116" cy="4396755"/>
          </a:xfrm>
        </p:spPr>
        <p:txBody>
          <a:bodyPr>
            <a:normAutofit/>
          </a:bodyPr>
          <a:lstStyle/>
          <a:p>
            <a:pPr lvl="1"/>
            <a:r>
              <a:rPr lang="nl-BE" b="1" dirty="0" err="1">
                <a:solidFill>
                  <a:srgbClr val="CD1719"/>
                </a:solidFill>
              </a:rPr>
              <a:t>Loopbaandenken</a:t>
            </a:r>
            <a:endParaRPr lang="nl-BE" b="1" dirty="0">
              <a:solidFill>
                <a:srgbClr val="CD1719"/>
              </a:solidFill>
            </a:endParaRPr>
          </a:p>
          <a:p>
            <a:pPr lvl="2">
              <a:spcBef>
                <a:spcPts val="0"/>
              </a:spcBef>
            </a:pPr>
            <a:r>
              <a:rPr lang="nl-BE" sz="2200" dirty="0"/>
              <a:t>Hoe plan ik mijn loopbaan?</a:t>
            </a:r>
          </a:p>
          <a:p>
            <a:pPr lvl="1"/>
            <a:r>
              <a:rPr lang="nl-BE" b="1" dirty="0">
                <a:solidFill>
                  <a:srgbClr val="CD1719"/>
                </a:solidFill>
              </a:rPr>
              <a:t>Domeinoverschrijdende competenties</a:t>
            </a:r>
            <a:endParaRPr lang="nl-BE" dirty="0">
              <a:solidFill>
                <a:srgbClr val="CD1719"/>
              </a:solidFill>
            </a:endParaRPr>
          </a:p>
          <a:p>
            <a:pPr lvl="2">
              <a:spcBef>
                <a:spcPts val="0"/>
              </a:spcBef>
            </a:pPr>
            <a:r>
              <a:rPr lang="nl-BE" sz="2200" dirty="0"/>
              <a:t>Welke competenties heb ik nodig?</a:t>
            </a:r>
          </a:p>
          <a:p>
            <a:pPr lvl="1"/>
            <a:r>
              <a:rPr lang="nl-BE" b="1" dirty="0">
                <a:solidFill>
                  <a:srgbClr val="CD1719"/>
                </a:solidFill>
              </a:rPr>
              <a:t>Migratie en integratie</a:t>
            </a:r>
          </a:p>
          <a:p>
            <a:pPr lvl="2">
              <a:spcBef>
                <a:spcPts val="0"/>
              </a:spcBef>
            </a:pPr>
            <a:r>
              <a:rPr lang="nl-BE" sz="2200" dirty="0"/>
              <a:t>Hoe ga ik om met diversiteit op de werkvloer?</a:t>
            </a:r>
          </a:p>
          <a:p>
            <a:pPr lvl="1"/>
            <a:r>
              <a:rPr lang="nl-BE" b="1" dirty="0">
                <a:solidFill>
                  <a:srgbClr val="CD1719"/>
                </a:solidFill>
              </a:rPr>
              <a:t>Beleving van grenzen</a:t>
            </a:r>
          </a:p>
          <a:p>
            <a:pPr marL="1152000" lvl="2">
              <a:spcBef>
                <a:spcPts val="0"/>
              </a:spcBef>
            </a:pPr>
            <a:r>
              <a:rPr lang="nl-BE" sz="2200" dirty="0"/>
              <a:t>Bewustmaking van grenzen en kansen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454" y="5875357"/>
            <a:ext cx="2456482" cy="87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101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569"/>
            <a:ext cx="12538129" cy="693549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8783" y="277464"/>
            <a:ext cx="5817542" cy="884586"/>
          </a:xfrm>
        </p:spPr>
        <p:txBody>
          <a:bodyPr>
            <a:normAutofit/>
          </a:bodyPr>
          <a:lstStyle/>
          <a:p>
            <a:r>
              <a:rPr lang="nl-BE" sz="3600" b="1" dirty="0">
                <a:solidFill>
                  <a:srgbClr val="CD1719"/>
                </a:solidFill>
              </a:rPr>
              <a:t>Spelmodule </a:t>
            </a:r>
            <a:r>
              <a:rPr lang="nl-BE" sz="3600" b="1" dirty="0" err="1">
                <a:solidFill>
                  <a:srgbClr val="CD1719"/>
                </a:solidFill>
              </a:rPr>
              <a:t>loopbaandenken</a:t>
            </a:r>
            <a:endParaRPr lang="nl-BE" sz="3600" b="1" dirty="0">
              <a:solidFill>
                <a:srgbClr val="CD171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52656" y="1543050"/>
            <a:ext cx="8238140" cy="431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600" b="1" dirty="0"/>
              <a:t>Product 1:</a:t>
            </a:r>
          </a:p>
          <a:p>
            <a:r>
              <a:rPr lang="nl-BE" sz="2200" dirty="0"/>
              <a:t>10 nieuwe personages (22-66 jaar)</a:t>
            </a:r>
          </a:p>
          <a:p>
            <a:r>
              <a:rPr lang="nl-BE" sz="2200" dirty="0"/>
              <a:t>25 nieuwe vragen</a:t>
            </a:r>
          </a:p>
          <a:p>
            <a:r>
              <a:rPr lang="nl-BE" sz="2200" dirty="0"/>
              <a:t>te integreren in het Netwerk-spel</a:t>
            </a:r>
          </a:p>
          <a:p>
            <a:r>
              <a:rPr lang="nl-BE" sz="2200" dirty="0"/>
              <a:t>laat jongeren nu reeds nadenken over het plannen van hun loopbaan, combinatie werk-gezin,…</a:t>
            </a:r>
          </a:p>
          <a:p>
            <a:r>
              <a:rPr lang="nl-BE" sz="2200" dirty="0"/>
              <a:t>Testfase achter de rug</a:t>
            </a:r>
          </a:p>
          <a:p>
            <a:r>
              <a:rPr lang="nl-BE" sz="2200" dirty="0"/>
              <a:t>Reeds vertaald in het Engels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454" y="5875357"/>
            <a:ext cx="2456482" cy="87756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300" y="2356596"/>
            <a:ext cx="1949356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469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215" y="-286720"/>
            <a:ext cx="12538129" cy="714471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76235" y="214799"/>
            <a:ext cx="7348839" cy="737702"/>
          </a:xfrm>
        </p:spPr>
        <p:txBody>
          <a:bodyPr>
            <a:normAutofit/>
          </a:bodyPr>
          <a:lstStyle/>
          <a:p>
            <a:r>
              <a:rPr lang="nl-BE" sz="3600" b="1" dirty="0">
                <a:solidFill>
                  <a:srgbClr val="CD1719"/>
                </a:solidFill>
              </a:rPr>
              <a:t>Spelmodule cross-domeincompetenties</a:t>
            </a:r>
            <a:endParaRPr lang="nl-BE" sz="3600" dirty="0">
              <a:solidFill>
                <a:srgbClr val="CD171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70730" y="1290917"/>
            <a:ext cx="8553806" cy="458443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BE" sz="2600" b="1" dirty="0"/>
              <a:t>Product 2: </a:t>
            </a:r>
          </a:p>
          <a:p>
            <a:pPr lvl="1"/>
            <a:r>
              <a:rPr lang="nl-BE" sz="2200" dirty="0"/>
              <a:t>filmpje (uit product 3) als introductie</a:t>
            </a:r>
          </a:p>
          <a:p>
            <a:pPr lvl="1"/>
            <a:r>
              <a:rPr lang="nl-BE" sz="2200" dirty="0"/>
              <a:t>link tussen beroep en competenties zoeken</a:t>
            </a:r>
          </a:p>
          <a:p>
            <a:pPr lvl="1"/>
            <a:r>
              <a:rPr lang="nl-BE" sz="2200" dirty="0"/>
              <a:t>jongeren overtuigen dat naast technische ook domeinoverschrijdende competenties hun kansen op de arbeidsmarkt vergroten</a:t>
            </a:r>
          </a:p>
          <a:p>
            <a:pPr lvl="1"/>
            <a:r>
              <a:rPr lang="nl-BE" sz="2200" dirty="0"/>
              <a:t>Laat jongeren in groep discussiëren over competenties die nodig of handig zijn bij specifieke beroepen</a:t>
            </a:r>
          </a:p>
          <a:p>
            <a:pPr lvl="1"/>
            <a:r>
              <a:rPr lang="nl-BE" sz="2200" dirty="0"/>
              <a:t>Testfase achter de rug</a:t>
            </a:r>
          </a:p>
          <a:p>
            <a:pPr marL="457200" lvl="1" indent="0">
              <a:buNone/>
            </a:pPr>
            <a:endParaRPr lang="nl-BE" sz="24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454" y="5875357"/>
            <a:ext cx="2456482" cy="877566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0419" y="1690203"/>
            <a:ext cx="1811631" cy="166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761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215" y="-286720"/>
            <a:ext cx="12538129" cy="714471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76235" y="214799"/>
            <a:ext cx="7348839" cy="737702"/>
          </a:xfrm>
        </p:spPr>
        <p:txBody>
          <a:bodyPr>
            <a:normAutofit/>
          </a:bodyPr>
          <a:lstStyle/>
          <a:p>
            <a:r>
              <a:rPr lang="nl-BE" sz="3600" b="1" dirty="0">
                <a:solidFill>
                  <a:srgbClr val="CD1719"/>
                </a:solidFill>
              </a:rPr>
              <a:t>Spelmodule cross-domeincompetenties</a:t>
            </a:r>
            <a:endParaRPr lang="nl-BE" sz="3600" dirty="0">
              <a:solidFill>
                <a:srgbClr val="CD171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70730" y="1272989"/>
            <a:ext cx="8553806" cy="46023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BE" sz="2600" b="1" dirty="0"/>
              <a:t>Product 3: ontwikkelen van draaiboek ‘Kortfilm voor en door jongeren’</a:t>
            </a:r>
          </a:p>
          <a:p>
            <a:pPr lvl="1"/>
            <a:r>
              <a:rPr lang="nl-BE" sz="2400" dirty="0"/>
              <a:t>organisaties aanzetten om samen met</a:t>
            </a:r>
            <a:r>
              <a:rPr lang="nl-BE" sz="2400" b="1" dirty="0"/>
              <a:t> </a:t>
            </a:r>
            <a:r>
              <a:rPr lang="nl-BE" sz="2400" dirty="0"/>
              <a:t>jongeren</a:t>
            </a:r>
            <a:r>
              <a:rPr lang="nl-BE" sz="2400" b="1" dirty="0"/>
              <a:t> </a:t>
            </a:r>
            <a:r>
              <a:rPr lang="nl-BE" sz="2400" dirty="0"/>
              <a:t>een internationaal project op te zetten</a:t>
            </a:r>
          </a:p>
          <a:p>
            <a:pPr lvl="1"/>
            <a:r>
              <a:rPr lang="nl-BE" sz="2400" dirty="0"/>
              <a:t>door samen te werken leren jongeren hun domeinoverschrijdende competenties kennen</a:t>
            </a:r>
          </a:p>
          <a:p>
            <a:pPr lvl="1"/>
            <a:r>
              <a:rPr lang="nl-BE" sz="2400" dirty="0"/>
              <a:t>Uitgetest in internationale jongerencontext. Het resultaat (een filmpje) is te vinden op </a:t>
            </a:r>
            <a:r>
              <a:rPr lang="nl-BE" sz="2400" dirty="0" err="1"/>
              <a:t>youtube</a:t>
            </a:r>
            <a:r>
              <a:rPr lang="nl-BE" sz="2400" dirty="0"/>
              <a:t>: </a:t>
            </a:r>
            <a:r>
              <a:rPr lang="nl-BE" sz="2400" dirty="0">
                <a:hlinkClick r:id="rId3"/>
              </a:rPr>
              <a:t>https://youtu.be/I9j9SX8USsE</a:t>
            </a:r>
            <a:endParaRPr lang="nl-BE" sz="2400" dirty="0"/>
          </a:p>
          <a:p>
            <a:pPr marL="457200" lvl="1" indent="0">
              <a:buNone/>
            </a:pPr>
            <a:endParaRPr lang="nl-BE" sz="24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454" y="5875357"/>
            <a:ext cx="2456482" cy="87756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7317" y="2450610"/>
            <a:ext cx="2791957" cy="91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321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-277194"/>
            <a:ext cx="12538129" cy="714471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24175" y="475981"/>
            <a:ext cx="6686550" cy="508652"/>
          </a:xfrm>
        </p:spPr>
        <p:txBody>
          <a:bodyPr>
            <a:noAutofit/>
          </a:bodyPr>
          <a:lstStyle/>
          <a:p>
            <a:r>
              <a:rPr lang="nl-BE" sz="3600" b="1" dirty="0">
                <a:solidFill>
                  <a:srgbClr val="CD1719"/>
                </a:solidFill>
              </a:rPr>
              <a:t>Spelmodule migratie en integratie</a:t>
            </a:r>
            <a:endParaRPr lang="nl-BE" sz="3600" dirty="0">
              <a:solidFill>
                <a:srgbClr val="CD171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19500" y="1210235"/>
            <a:ext cx="8278329" cy="4342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600" b="1" dirty="0"/>
              <a:t>Product 4:</a:t>
            </a:r>
          </a:p>
          <a:p>
            <a:r>
              <a:rPr lang="nl-BE" sz="2400" dirty="0"/>
              <a:t>Speelt in op de steeds </a:t>
            </a:r>
            <a:r>
              <a:rPr lang="nl-BE" sz="2400" dirty="0" err="1"/>
              <a:t>diverser</a:t>
            </a:r>
            <a:r>
              <a:rPr lang="nl-BE" sz="2400" dirty="0"/>
              <a:t> wordende werkvloer</a:t>
            </a:r>
          </a:p>
          <a:p>
            <a:r>
              <a:rPr lang="nl-BE" sz="2400" dirty="0"/>
              <a:t>jongeren confronteren met hun vooroordelen over gender en diversiteit.  Deze vooroordelen kunnen immers een rol spelen in hun werkrelaties, carrière en arbeidsleven.</a:t>
            </a:r>
          </a:p>
          <a:p>
            <a:r>
              <a:rPr lang="nl-BE" sz="2400" dirty="0"/>
              <a:t>de module bestaat uit 2 delen:</a:t>
            </a:r>
          </a:p>
          <a:p>
            <a:pPr marL="0" lvl="0" indent="0">
              <a:buNone/>
            </a:pPr>
            <a:r>
              <a:rPr lang="nl-BE" sz="2400" dirty="0"/>
              <a:t>	- Niets is wat het lijkt</a:t>
            </a:r>
          </a:p>
          <a:p>
            <a:pPr marL="0" lvl="0" indent="0">
              <a:buNone/>
            </a:pPr>
            <a:r>
              <a:rPr lang="nl-BE" sz="2400" dirty="0"/>
              <a:t>	- Stellingenspel</a:t>
            </a:r>
          </a:p>
          <a:p>
            <a:r>
              <a:rPr lang="nl-BE" sz="2400" dirty="0"/>
              <a:t>Testfase achter de rug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454" y="5875357"/>
            <a:ext cx="2456482" cy="87756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2117" y="2155897"/>
            <a:ext cx="2067383" cy="186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374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3" y="-286719"/>
            <a:ext cx="12538129" cy="714471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0850" y="313249"/>
            <a:ext cx="6953249" cy="677352"/>
          </a:xfrm>
        </p:spPr>
        <p:txBody>
          <a:bodyPr>
            <a:normAutofit/>
          </a:bodyPr>
          <a:lstStyle/>
          <a:p>
            <a:r>
              <a:rPr lang="nl-BE" sz="3600" b="1" dirty="0">
                <a:solidFill>
                  <a:srgbClr val="CD1719"/>
                </a:solidFill>
              </a:rPr>
              <a:t>Spelmodule grensbeleving</a:t>
            </a:r>
            <a:endParaRPr lang="nl-BE" sz="3600" dirty="0">
              <a:solidFill>
                <a:srgbClr val="CD171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78306" y="1147481"/>
            <a:ext cx="8404025" cy="45002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2600" b="1" dirty="0"/>
              <a:t>Product 5:</a:t>
            </a:r>
          </a:p>
          <a:p>
            <a:r>
              <a:rPr lang="nl-BE" sz="2400" dirty="0"/>
              <a:t>Rollenspel waarbij jongeren zelf op zoek gaan naar de voordelen van werken op een boorplatform</a:t>
            </a:r>
          </a:p>
          <a:p>
            <a:r>
              <a:rPr lang="nl-BE" sz="2400" dirty="0"/>
              <a:t>Jongeren bewust maken van de grenzen die ze zich (onbewust) opleggen bij het zoeken naar een job</a:t>
            </a:r>
          </a:p>
          <a:p>
            <a:r>
              <a:rPr lang="nl-BE" sz="2400" dirty="0"/>
              <a:t>Beantwoordt aan de nood voor meer interregionale mobiliteit op de arbeidsmarkt</a:t>
            </a:r>
          </a:p>
          <a:p>
            <a:r>
              <a:rPr lang="nl-BE" sz="2400" dirty="0"/>
              <a:t>Leert de jongere wat de mogelijke voordelen zijn van internationale (of grens)arbeid, waardoor ze hun kansen op de arbeidsmarkt vergroten</a:t>
            </a:r>
          </a:p>
          <a:p>
            <a:r>
              <a:rPr lang="nl-BE" sz="2400" dirty="0"/>
              <a:t>Testfase achter de rug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454" y="5875357"/>
            <a:ext cx="2456482" cy="877566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765" y="2598685"/>
            <a:ext cx="2993635" cy="98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51852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4482</TotalTime>
  <Words>1075</Words>
  <Application>Microsoft Office PowerPoint</Application>
  <PresentationFormat>Breedbeeld</PresentationFormat>
  <Paragraphs>120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Kantoorthema</vt:lpstr>
      <vt:lpstr>PowerPoint-presentatie</vt:lpstr>
      <vt:lpstr>Hoe het begon: School@work </vt:lpstr>
      <vt:lpstr>En nu: School@work unlimited</vt:lpstr>
      <vt:lpstr>School@Work unlimited: 4 nieuwe spelmodules</vt:lpstr>
      <vt:lpstr>Spelmodule loopbaandenken</vt:lpstr>
      <vt:lpstr>Spelmodule cross-domeincompetenties</vt:lpstr>
      <vt:lpstr>Spelmodule cross-domeincompetenties</vt:lpstr>
      <vt:lpstr>Spelmodule migratie en integratie</vt:lpstr>
      <vt:lpstr>Spelmodule grensbeleving</vt:lpstr>
      <vt:lpstr>Nut</vt:lpstr>
      <vt:lpstr>Bruikbaarheid</vt:lpstr>
      <vt:lpstr>Toegankelijkheid</vt:lpstr>
      <vt:lpstr>Overdraagbaarheid</vt:lpstr>
      <vt:lpstr>Empowerment &amp; diversiteit</vt:lpstr>
      <vt:lpstr>Meer informatie?</vt:lpstr>
    </vt:vector>
  </TitlesOfParts>
  <Company>ABVV-FGTB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S@work unlimited</dc:title>
  <dc:creator>NEYT Katrien</dc:creator>
  <cp:lastModifiedBy>Tom</cp:lastModifiedBy>
  <cp:revision>84</cp:revision>
  <dcterms:created xsi:type="dcterms:W3CDTF">2019-02-03T10:12:27Z</dcterms:created>
  <dcterms:modified xsi:type="dcterms:W3CDTF">2019-12-15T18:51:21Z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